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 b="def" i="def"/>
      <a:tcStyle>
        <a:tcBdr/>
        <a:fill>
          <a:solidFill>
            <a:srgbClr val="FBE9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 b="def" i="def"/>
      <a:tcStyle>
        <a:tcBdr/>
        <a:fill>
          <a:solidFill>
            <a:srgbClr val="FFF3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F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DD9"/>
          </a:solidFill>
        </a:fill>
      </a:tcStyle>
    </a:wholeTbl>
    <a:band2H>
      <a:tcTxStyle b="def" i="def"/>
      <a:tcStyle>
        <a:tcBdr/>
        <a:fill>
          <a:solidFill>
            <a:srgbClr val="E7EF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0;p2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8" name="Google Shape;11;p2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6" name="Google Shape;12;p2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" name="Google Shape;13;p2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729626" y="3172899"/>
            <a:ext cx="7688101" cy="541201"/>
          </a:xfrm>
          <a:prstGeom prst="rect">
            <a:avLst/>
          </a:prstGeom>
        </p:spPr>
        <p:txBody>
          <a:bodyPr/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74;p11"/>
          <p:cNvGrpSpPr/>
          <p:nvPr/>
        </p:nvGrpSpPr>
        <p:grpSpPr>
          <a:xfrm>
            <a:off x="830392" y="4169130"/>
            <a:ext cx="745763" cy="45827"/>
            <a:chOff x="0" y="0"/>
            <a:chExt cx="745762" cy="45826"/>
          </a:xfrm>
        </p:grpSpPr>
        <p:sp>
          <p:nvSpPr>
            <p:cNvPr id="108" name="Google Shape;75;p11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" name="Google Shape;76;p11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11" name="xx%"/>
          <p:cNvSpPr txBox="1"/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12" name="Body Level One…"/>
          <p:cNvSpPr txBox="1"/>
          <p:nvPr>
            <p:ph type="body" sz="half" idx="1"/>
          </p:nvPr>
        </p:nvSpPr>
        <p:spPr>
          <a:xfrm>
            <a:off x="729450" y="2272888"/>
            <a:ext cx="7688400" cy="1580401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18;p3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28" name="Google Shape;19;p3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" name="Google Shape;20;p3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1" name="Title Text"/>
          <p:cNvSpPr txBox="1"/>
          <p:nvPr>
            <p:ph type="title"/>
          </p:nvPr>
        </p:nvSpPr>
        <p:spPr>
          <a:xfrm>
            <a:off x="729450" y="1322449"/>
            <a:ext cx="7688400" cy="151860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729450" y="1318650"/>
            <a:ext cx="7688700" cy="5352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Google Shape;38;p5"/>
          <p:cNvSpPr txBox="1"/>
          <p:nvPr>
            <p:ph type="body" sz="quarter" idx="21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56;p8"/>
          <p:cNvGrpSpPr/>
          <p:nvPr/>
        </p:nvGrpSpPr>
        <p:grpSpPr>
          <a:xfrm>
            <a:off x="830392" y="4169130"/>
            <a:ext cx="745763" cy="45827"/>
            <a:chOff x="0" y="0"/>
            <a:chExt cx="745762" cy="45826"/>
          </a:xfrm>
        </p:grpSpPr>
        <p:sp>
          <p:nvSpPr>
            <p:cNvPr id="75" name="Google Shape;57;p8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6" name="Google Shape;58;p8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8" name="Title Text"/>
          <p:cNvSpPr txBox="1"/>
          <p:nvPr>
            <p:ph type="title"/>
          </p:nvPr>
        </p:nvSpPr>
        <p:spPr>
          <a:xfrm>
            <a:off x="729450" y="864299"/>
            <a:ext cx="7021201" cy="2985001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89" name="Google Shape;63;p9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87" name="Google Shape;64;p9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8" name="Google Shape;65;p9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0" name="Title Text"/>
          <p:cNvSpPr txBox="1"/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/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Google Shape;68;p9"/>
          <p:cNvSpPr txBox="1"/>
          <p:nvPr>
            <p:ph type="body" sz="half" idx="2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724949" y="4372550"/>
            <a:ext cx="7697401" cy="4605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;p6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" name="Google Shape;42;p6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3" name="Google Shape;43;p6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" name="Google Shape;44;p6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" name="Title Text"/>
          <p:cNvSpPr txBox="1"/>
          <p:nvPr>
            <p:ph type="title"/>
          </p:nvPr>
        </p:nvSpPr>
        <p:spPr>
          <a:xfrm>
            <a:off x="729450" y="1318650"/>
            <a:ext cx="7688400" cy="5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86;p13"/>
          <p:cNvSpPr txBox="1"/>
          <p:nvPr>
            <p:ph type="ctrTitle"/>
          </p:nvPr>
        </p:nvSpPr>
        <p:spPr>
          <a:xfrm>
            <a:off x="729450" y="1322449"/>
            <a:ext cx="7688099" cy="1664701"/>
          </a:xfrm>
          <a:prstGeom prst="rect">
            <a:avLst/>
          </a:prstGeom>
        </p:spPr>
        <p:txBody>
          <a:bodyPr/>
          <a:lstStyle/>
          <a:p>
            <a:pPr/>
            <a:r>
              <a:t>Evo research</a:t>
            </a:r>
          </a:p>
        </p:txBody>
      </p:sp>
      <p:sp>
        <p:nvSpPr>
          <p:cNvPr id="130" name="Google Shape;87;p13"/>
          <p:cNvSpPr txBox="1"/>
          <p:nvPr>
            <p:ph type="subTitle" sz="quarter" idx="1"/>
          </p:nvPr>
        </p:nvSpPr>
        <p:spPr>
          <a:xfrm>
            <a:off x="729627" y="3172899"/>
            <a:ext cx="7688099" cy="5412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57;p24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</a:p>
        </p:txBody>
      </p:sp>
      <p:sp>
        <p:nvSpPr>
          <p:cNvPr id="162" name="Google Shape;158;p24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Faulty ones: sample q , send out q’ = 1 - q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t>C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t>For non-faulty ones, when hear q’, reconstruct q = c * q’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t>For c to become 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3;p25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landscape</a:t>
            </a:r>
          </a:p>
        </p:txBody>
      </p:sp>
      <p:sp>
        <p:nvSpPr>
          <p:cNvPr id="165" name="Google Shape;164;p25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66" name="Google Shape;165;p25" descr="Google Shape;165;p25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79"/>
          <a:stretch>
            <a:fillRect/>
          </a:stretch>
        </p:blipFill>
        <p:spPr>
          <a:xfrm>
            <a:off x="4799474" y="1853849"/>
            <a:ext cx="4382451" cy="309747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oogle Shape;166;p25"/>
          <p:cNvSpPr txBox="1"/>
          <p:nvPr/>
        </p:nvSpPr>
        <p:spPr>
          <a:xfrm>
            <a:off x="3542174" y="772225"/>
            <a:ext cx="4114801" cy="83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5 faulty ones out of 15 </a:t>
            </a:r>
          </a:p>
          <a:p>
            <a: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Each run repeated 30 times</a:t>
            </a:r>
          </a:p>
          <a:p>
            <a: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Took the avg of the last 50 timestep of each run</a:t>
            </a:r>
          </a:p>
        </p:txBody>
      </p:sp>
      <p:pic>
        <p:nvPicPr>
          <p:cNvPr id="168" name="Google Shape;167;p25" descr="Google Shape;167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450" y="1885999"/>
            <a:ext cx="4346834" cy="306532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Google Shape;168;p25"/>
          <p:cNvSpPr txBox="1"/>
          <p:nvPr/>
        </p:nvSpPr>
        <p:spPr>
          <a:xfrm>
            <a:off x="5971049" y="1536625"/>
            <a:ext cx="2871901" cy="61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There is some curvature but not super obvious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3;p26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</a:p>
        </p:txBody>
      </p:sp>
      <p:sp>
        <p:nvSpPr>
          <p:cNvPr id="172" name="Google Shape;174;p26"/>
          <p:cNvSpPr txBox="1"/>
          <p:nvPr>
            <p:ph type="body" sz="half" idx="1"/>
          </p:nvPr>
        </p:nvSpPr>
        <p:spPr>
          <a:xfrm>
            <a:off x="577050" y="2078875"/>
            <a:ext cx="7688699" cy="22611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Over 100 generations well-mixed</a:t>
            </a:r>
          </a:p>
        </p:txBody>
      </p:sp>
      <p:pic>
        <p:nvPicPr>
          <p:cNvPr id="173" name="Google Shape;175;p26" descr="Google Shape;175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3550" y="1372925"/>
            <a:ext cx="5223799" cy="377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80;p27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</a:p>
        </p:txBody>
      </p:sp>
      <p:sp>
        <p:nvSpPr>
          <p:cNvPr id="176" name="Google Shape;181;p27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Reduce the randomness (more deterministic)</a:t>
            </a:r>
          </a:p>
          <a:p>
            <a:pPr>
              <a:buChar char="-"/>
            </a:pPr>
            <a:r>
              <a:t>Deterministic initialization</a:t>
            </a:r>
          </a:p>
          <a:p>
            <a:pPr>
              <a:buChar char="-"/>
            </a:pPr>
            <a:r>
              <a:t>See if x-y works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t>Make sure u have a valley</a:t>
            </a:r>
          </a:p>
          <a:p>
            <a:pPr>
              <a:spcBef>
                <a:spcPts val="1200"/>
              </a:spcBef>
              <a:buChar char="-"/>
            </a:pPr>
            <a:r>
              <a:t>One-to-one mapping of quorum sensing and finding best of n</a:t>
            </a:r>
          </a:p>
          <a:p>
            <a:pPr>
              <a:buChar char="-"/>
            </a:pPr>
            <a:r>
              <a:t>Communication cost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86;p28"/>
          <p:cNvSpPr txBox="1"/>
          <p:nvPr>
            <p:ph type="title"/>
          </p:nvPr>
        </p:nvSpPr>
        <p:spPr>
          <a:xfrm>
            <a:off x="729449" y="1318650"/>
            <a:ext cx="1476902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s1r1</a:t>
            </a:r>
          </a:p>
        </p:txBody>
      </p:sp>
      <p:sp>
        <p:nvSpPr>
          <p:cNvPr id="179" name="Google Shape;187;p28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80" name="Google Shape;188;p28" descr="Google Shape;18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2400" y="1767850"/>
            <a:ext cx="3113126" cy="235295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Google Shape;189;p28"/>
          <p:cNvSpPr txBox="1"/>
          <p:nvPr/>
        </p:nvSpPr>
        <p:spPr>
          <a:xfrm>
            <a:off x="3725900" y="1318650"/>
            <a:ext cx="1624201" cy="541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96111">
              <a:defRPr b="1" sz="2254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s2r1/s1r2</a:t>
            </a:r>
          </a:p>
        </p:txBody>
      </p:sp>
      <p:sp>
        <p:nvSpPr>
          <p:cNvPr id="182" name="Google Shape;190;p28"/>
          <p:cNvSpPr txBox="1"/>
          <p:nvPr/>
        </p:nvSpPr>
        <p:spPr>
          <a:xfrm>
            <a:off x="7436100" y="1318650"/>
            <a:ext cx="1476901" cy="541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96111">
              <a:defRPr b="1" sz="2254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s2r2</a:t>
            </a:r>
          </a:p>
        </p:txBody>
      </p:sp>
      <p:pic>
        <p:nvPicPr>
          <p:cNvPr id="183" name="Google Shape;191;p28" descr="Google Shape;191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8775" y="1931724"/>
            <a:ext cx="2955202" cy="220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oogle Shape;192;p28" descr="Google Shape;192;p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7961" y="1987025"/>
            <a:ext cx="3326015" cy="2352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97;p29"/>
          <p:cNvSpPr txBox="1"/>
          <p:nvPr>
            <p:ph type="title"/>
          </p:nvPr>
        </p:nvSpPr>
        <p:spPr>
          <a:xfrm>
            <a:off x="729450" y="1318650"/>
            <a:ext cx="1613100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Star</a:t>
            </a:r>
          </a:p>
        </p:txBody>
      </p:sp>
      <p:sp>
        <p:nvSpPr>
          <p:cNvPr id="187" name="Google Shape;198;p29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88" name="Google Shape;199;p29" descr="Google Shape;199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28" y="2078875"/>
            <a:ext cx="2897753" cy="221437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Google Shape;200;p29"/>
          <p:cNvSpPr txBox="1"/>
          <p:nvPr/>
        </p:nvSpPr>
        <p:spPr>
          <a:xfrm>
            <a:off x="3406049" y="1322499"/>
            <a:ext cx="1917601" cy="541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96111">
              <a:defRPr b="1" sz="2254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Wellmixed</a:t>
            </a:r>
          </a:p>
        </p:txBody>
      </p:sp>
      <p:sp>
        <p:nvSpPr>
          <p:cNvPr id="190" name="Google Shape;201;p29"/>
          <p:cNvSpPr txBox="1"/>
          <p:nvPr/>
        </p:nvSpPr>
        <p:spPr>
          <a:xfrm>
            <a:off x="6958549" y="1318650"/>
            <a:ext cx="1613101" cy="541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96111">
              <a:defRPr b="1" sz="2254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Ring</a:t>
            </a:r>
          </a:p>
        </p:txBody>
      </p:sp>
      <p:pic>
        <p:nvPicPr>
          <p:cNvPr id="191" name="Google Shape;202;p29" descr="Google Shape;20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5474" y="2001224"/>
            <a:ext cx="3054877" cy="2329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oogle Shape;203;p29" descr="Google Shape;203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4632" y="2109800"/>
            <a:ext cx="3150089" cy="226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208;p30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</a:p>
        </p:txBody>
      </p:sp>
      <p:sp>
        <p:nvSpPr>
          <p:cNvPr id="195" name="Google Shape;209;p30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3500"/>
              </a:lnSpc>
              <a:buChar char="-"/>
            </a:pPr>
            <a:r>
              <a:t>Don’t take avg over runs</a:t>
            </a:r>
          </a:p>
          <a:p>
            <a:pPr>
              <a:lnSpc>
                <a:spcPct val="103500"/>
              </a:lnSpc>
              <a:buChar char="-"/>
            </a:pPr>
            <a:r>
              <a:t>Plot p_fx</a:t>
            </a:r>
          </a:p>
          <a:p>
            <a:pPr>
              <a:lnSpc>
                <a:spcPct val="103500"/>
              </a:lnSpc>
              <a:buChar char="-"/>
            </a:pPr>
            <a:r>
              <a:t>Invasion model -&gt; start with one single mutant and fixation probability</a:t>
            </a:r>
          </a:p>
          <a:p>
            <a:pPr>
              <a:lnSpc>
                <a:spcPct val="103500"/>
              </a:lnSpc>
              <a:buChar char="-"/>
            </a:pPr>
            <a:r>
              <a:t>Make r1 and r2 the same and mutation towards r2</a:t>
            </a:r>
          </a:p>
          <a:p>
            <a:pPr>
              <a:lnSpc>
                <a:spcPct val="103500"/>
              </a:lnSpc>
              <a:buChar char="-"/>
            </a:pPr>
            <a:r>
              <a:t>Check game</a:t>
            </a:r>
          </a:p>
          <a:p>
            <a:pPr>
              <a:lnSpc>
                <a:spcPct val="103500"/>
              </a:lnSpc>
              <a:buChar char="-"/>
            </a:pPr>
            <a:r>
              <a:t>Check evolution</a:t>
            </a:r>
          </a:p>
          <a:p>
            <a:pPr marL="0" indent="0">
              <a:lnSpc>
                <a:spcPct val="103500"/>
              </a:lnSpc>
              <a:spcBef>
                <a:spcPts val="1200"/>
              </a:spcBef>
              <a:buSzTx/>
              <a:buNone/>
            </a:pPr>
          </a:p>
          <a:p>
            <a:pPr>
              <a:lnSpc>
                <a:spcPct val="103500"/>
              </a:lnSpc>
              <a:spcBef>
                <a:spcPts val="1200"/>
              </a:spcBef>
            </a:pPr>
            <a:r>
              <a:t>Make it less likely for agents to go there by chance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214;p31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</a:p>
        </p:txBody>
      </p:sp>
      <p:sp>
        <p:nvSpPr>
          <p:cNvPr id="198" name="Google Shape;215;p31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99" name="Google Shape;216;p31" descr="Google Shape;216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474" y="107599"/>
            <a:ext cx="6714526" cy="5035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21;p32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</a:p>
        </p:txBody>
      </p:sp>
      <p:sp>
        <p:nvSpPr>
          <p:cNvPr id="202" name="Google Shape;222;p32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03" name="Google Shape;223;p32" descr="Google Shape;223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28;p33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</a:p>
        </p:txBody>
      </p:sp>
      <p:pic>
        <p:nvPicPr>
          <p:cNvPr id="206" name="Google Shape;229;p33" descr="Google Shape;229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2376" y="-159825"/>
            <a:ext cx="4447253" cy="333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oogle Shape;230;p33" descr="Google Shape;230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9500" y="-460776"/>
            <a:ext cx="4675025" cy="3389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oogle Shape;231;p33" descr="Google Shape;231;p33"/>
          <p:cNvPicPr>
            <a:picLocks noChangeAspect="1"/>
          </p:cNvPicPr>
          <p:nvPr/>
        </p:nvPicPr>
        <p:blipFill>
          <a:blip r:embed="rId4">
            <a:extLst/>
          </a:blip>
          <a:srcRect l="0" t="9779" r="0" b="0"/>
          <a:stretch>
            <a:fillRect/>
          </a:stretch>
        </p:blipFill>
        <p:spPr>
          <a:xfrm>
            <a:off x="5656874" y="2822850"/>
            <a:ext cx="3341578" cy="226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04;p16"/>
          <p:cNvSpPr txBox="1"/>
          <p:nvPr>
            <p:ph type="title"/>
          </p:nvPr>
        </p:nvSpPr>
        <p:spPr>
          <a:xfrm>
            <a:off x="507275" y="515349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Week of Feb 21</a:t>
            </a:r>
          </a:p>
        </p:txBody>
      </p:sp>
      <p:sp>
        <p:nvSpPr>
          <p:cNvPr id="133" name="Google Shape;105;p16"/>
          <p:cNvSpPr txBox="1"/>
          <p:nvPr>
            <p:ph type="body" idx="1"/>
          </p:nvPr>
        </p:nvSpPr>
        <p:spPr>
          <a:xfrm>
            <a:off x="622499" y="1282650"/>
            <a:ext cx="7795802" cy="30573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Issue: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Not obvious change between no adversary &amp; 1 adversary</a:t>
            </a:r>
          </a:p>
          <a:p>
            <a:pPr>
              <a:buChar char="-"/>
            </a:pPr>
            <a:r>
              <a:t>Potential solutions</a:t>
            </a:r>
          </a:p>
          <a:p>
            <a:pPr lvl="1" marL="914400" indent="-298450">
              <a:lnSpc>
                <a:spcPct val="150000"/>
              </a:lnSpc>
              <a:buClr>
                <a:srgbClr val="1A1A1A"/>
              </a:buClr>
              <a:buChar char="-"/>
              <a:defRPr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- initialization parameters</a:t>
            </a:r>
          </a:p>
          <a:p>
            <a:pPr lvl="1" marL="914400" indent="-298450">
              <a:lnSpc>
                <a:spcPct val="150000"/>
              </a:lnSpc>
              <a:buClr>
                <a:srgbClr val="1A1A1A"/>
              </a:buClr>
              <a:buChar char="-"/>
              <a:defRPr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- try different cases of initial condition</a:t>
            </a:r>
          </a:p>
          <a:p>
            <a:pPr lvl="1" marL="914400" indent="-298450">
              <a:lnSpc>
                <a:spcPct val="150000"/>
              </a:lnSpc>
              <a:buClr>
                <a:srgbClr val="1A1A1A"/>
              </a:buClr>
              <a:buChar char="-"/>
              <a:defRPr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- squares?</a:t>
            </a:r>
          </a:p>
          <a:p>
            <a:pPr lvl="1" marL="914400" indent="-298450">
              <a:lnSpc>
                <a:spcPct val="150000"/>
              </a:lnSpc>
              <a:buClr>
                <a:srgbClr val="1A1A1A"/>
              </a:buClr>
              <a:buChar char="-"/>
              <a:defRPr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- half of them are adversary?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36;p34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</a:p>
        </p:txBody>
      </p:sp>
      <p:sp>
        <p:nvSpPr>
          <p:cNvPr id="211" name="Google Shape;237;p34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12" name="Google Shape;238;p34" descr="Google Shape;238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74" y="878349"/>
            <a:ext cx="4685476" cy="351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Google Shape;239;p34" descr="Google Shape;239;p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7474" y="810699"/>
            <a:ext cx="4782727" cy="3587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44;p35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</a:p>
        </p:txBody>
      </p:sp>
      <p:sp>
        <p:nvSpPr>
          <p:cNvPr id="216" name="Google Shape;245;p35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17" name="Google Shape;246;p35" descr="Google Shape;246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5825" y="1117275"/>
            <a:ext cx="4733126" cy="3549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51;p36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To-Do</a:t>
            </a:r>
          </a:p>
        </p:txBody>
      </p:sp>
      <p:sp>
        <p:nvSpPr>
          <p:cNvPr id="220" name="Google Shape;252;p36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Try mean not 5 (with the same existing)</a:t>
            </a:r>
          </a:p>
          <a:p>
            <a:pPr>
              <a:buChar char="-"/>
            </a:pPr>
            <a:r>
              <a:t>Look at initial condition -&gt; fixation (Conditional prob. Of fix given good initial)</a:t>
            </a:r>
          </a:p>
          <a:p>
            <a:pPr>
              <a:buChar char="-"/>
            </a:pPr>
            <a:r>
              <a:t>On a run that fixed, what happen to the frequency of mutant (start on good one)</a:t>
            </a:r>
          </a:p>
          <a:p>
            <a:pPr>
              <a:buChar char="-"/>
            </a:pPr>
            <a:r>
              <a:t>On a run that doesn’t fix, what happen to frequency of mutant</a:t>
            </a:r>
          </a:p>
          <a:p>
            <a:pPr>
              <a:buChar char="-"/>
            </a:pPr>
          </a:p>
          <a:p>
            <a:pPr>
              <a:buChar char="-"/>
            </a:pPr>
            <a:r>
              <a:t>Negative s</a:t>
            </a:r>
          </a:p>
          <a:p>
            <a:pPr>
              <a:buChar char="-"/>
            </a:pPr>
            <a:r>
              <a:t>Ask YP for suppressors for BD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57;p37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May 6th</a:t>
            </a:r>
          </a:p>
        </p:txBody>
      </p:sp>
      <p:sp>
        <p:nvSpPr>
          <p:cNvPr id="223" name="Google Shape;258;p37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Run everything with mean 1</a:t>
            </a:r>
          </a:p>
          <a:p>
            <a:pPr>
              <a:buChar char="-"/>
            </a:pPr>
            <a:r>
              <a:t>Temporal correlation</a:t>
            </a:r>
          </a:p>
          <a:p>
            <a:pPr>
              <a:buChar char="-"/>
            </a:pPr>
            <a:r>
              <a:t>Try more s, see if everything is doubled</a:t>
            </a:r>
          </a:p>
          <a:p>
            <a:pPr>
              <a:buChar char="-"/>
            </a:pPr>
            <a:r>
              <a:t>Do more wellmixed vs star s 0.05</a:t>
            </a:r>
          </a:p>
          <a:p>
            <a:pPr>
              <a:buChar char="-"/>
            </a:pPr>
            <a:r>
              <a:t>Compile all the figures into a pdf and send to prof</a:t>
            </a:r>
          </a:p>
          <a:p>
            <a:pPr>
              <a:buChar char="-"/>
            </a:pPr>
            <a:r>
              <a:t>Try some k-regular graph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Check pfix same as wellmixed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Record avg time to fixation given it fixed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63;p38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Things we want to explore</a:t>
            </a:r>
          </a:p>
        </p:txBody>
      </p:sp>
      <p:sp>
        <p:nvSpPr>
          <p:cNvPr id="226" name="Google Shape;264;p38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Skewness</a:t>
            </a:r>
          </a:p>
          <a:p>
            <a:pPr>
              <a:buChar char="-"/>
            </a:pPr>
            <a:r>
              <a:t>Spatial correlation</a:t>
            </a:r>
          </a:p>
          <a:p>
            <a:pPr>
              <a:buChar char="-"/>
            </a:pPr>
            <a:r>
              <a:t>Correlation in time</a:t>
            </a:r>
          </a:p>
          <a:p>
            <a:pPr>
              <a:buChar char="-"/>
            </a:pPr>
            <a:r>
              <a:t>Sample noise for every node at the start of simulation, and use it deterministically for mutant in the remaining of the simulation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69;p39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Big picture</a:t>
            </a:r>
          </a:p>
        </p:txBody>
      </p:sp>
      <p:sp>
        <p:nvSpPr>
          <p:cNvPr id="229" name="Google Shape;270;p39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>
              <a:buFontTx/>
              <a:buAutoNum type="arabicPeriod" startAt="1"/>
            </a:pPr>
            <a:r>
              <a:t>Temporal variance</a:t>
            </a:r>
          </a:p>
          <a:p>
            <a:pPr>
              <a:buFontTx/>
              <a:buAutoNum type="arabicPeriod" startAt="1"/>
            </a:pPr>
            <a:r>
              <a:t>Correlated temporal variance</a:t>
            </a:r>
          </a:p>
          <a:p>
            <a:pPr lvl="1" marL="914400" indent="-298450">
              <a:buSzPts val="1100"/>
              <a:buFontTx/>
              <a:buAutoNum type="alphaLcPeriod" startAt="1"/>
              <a:defRPr sz="1100"/>
            </a:pPr>
            <a:r>
              <a:t>Transition matrix from t to t+1 (change the 2x2 matrix so that it’s more likely to stay or more likely to change)</a:t>
            </a:r>
          </a:p>
          <a:p>
            <a:pPr lvl="1" marL="914400" indent="-298450">
              <a:buSzPts val="1100"/>
              <a:buFontTx/>
              <a:buAutoNum type="alphaLcPeriod" startAt="1"/>
              <a:defRPr sz="1100"/>
            </a:pPr>
            <a:r>
              <a:t>Fixation time </a:t>
            </a:r>
          </a:p>
          <a:p>
            <a:pPr>
              <a:buFontTx/>
              <a:buAutoNum type="arabicPeriod" startAt="1"/>
            </a:pPr>
            <a:r>
              <a:t>Spatial variance</a:t>
            </a:r>
          </a:p>
          <a:p>
            <a:pPr>
              <a:buFontTx/>
              <a:buAutoNum type="arabicPeriod" startAt="1"/>
            </a:pPr>
            <a:r>
              <a:t>Correlated spatial variance</a:t>
            </a:r>
          </a:p>
          <a:p>
            <a:pPr/>
            <a:r>
              <a:t>skiew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May 27 mee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May 27 meeting</a:t>
            </a:r>
          </a:p>
        </p:txBody>
      </p:sp>
      <p:sp>
        <p:nvSpPr>
          <p:cNvPr id="232" name="presented mean 1 graph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presented mean 1 graphs</a:t>
            </a:r>
          </a:p>
          <a:p>
            <a:pPr lvl="1" marL="927100" indent="-311150">
              <a:buChar char="●"/>
            </a:pPr>
            <a:r>
              <a:t>overall trend same</a:t>
            </a:r>
          </a:p>
          <a:p>
            <a:pPr lvl="1" marL="927100" indent="-311150">
              <a:buChar char="●"/>
            </a:pPr>
            <a:r>
              <a:t>2s well mixed and s star don’t exactly align, some difference / crossing over</a:t>
            </a:r>
          </a:p>
          <a:p>
            <a:pPr/>
            <a:r>
              <a:t>presented spatially correlated graphs </a:t>
            </a:r>
          </a:p>
          <a:p>
            <a:pPr lvl="1" marL="927100" indent="-311150">
              <a:buChar char="●"/>
            </a:pPr>
            <a:r>
              <a:t>looking weird :D, esp star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mean 1: overall trend same as before"/>
          <p:cNvSpPr txBox="1"/>
          <p:nvPr>
            <p:ph type="title"/>
          </p:nvPr>
        </p:nvSpPr>
        <p:spPr>
          <a:xfrm>
            <a:off x="516151" y="419088"/>
            <a:ext cx="7688701" cy="535201"/>
          </a:xfrm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mean 1: overall trend same as before</a:t>
            </a:r>
          </a:p>
        </p:txBody>
      </p:sp>
      <p:sp>
        <p:nvSpPr>
          <p:cNvPr id="235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mean1_wellmixed_vs_star.png" descr="mean1_wellmixed_vs_st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649" y="1196737"/>
            <a:ext cx="5262352" cy="3946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Wellmixed, spatially correlated"/>
          <p:cNvSpPr txBox="1"/>
          <p:nvPr>
            <p:ph type="title"/>
          </p:nvPr>
        </p:nvSpPr>
        <p:spPr>
          <a:xfrm>
            <a:off x="377044" y="113051"/>
            <a:ext cx="7688701" cy="535201"/>
          </a:xfrm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Wellmixed, spatially correlated</a:t>
            </a:r>
          </a:p>
        </p:txBody>
      </p:sp>
      <p:sp>
        <p:nvSpPr>
          <p:cNvPr id="239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wellmixed.png" descr="wellmix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3466" y="1275350"/>
            <a:ext cx="5157535" cy="3868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3 regular graph, spatially correlated"/>
          <p:cNvSpPr txBox="1"/>
          <p:nvPr>
            <p:ph type="title"/>
          </p:nvPr>
        </p:nvSpPr>
        <p:spPr>
          <a:xfrm>
            <a:off x="154472" y="-23700"/>
            <a:ext cx="7688700" cy="535200"/>
          </a:xfrm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3 regular graph, spatially correlated</a:t>
            </a:r>
          </a:p>
        </p:txBody>
      </p:sp>
      <p:sp>
        <p:nvSpPr>
          <p:cNvPr id="243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4" name="3reg.png" descr="3re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232" y="458423"/>
            <a:ext cx="6246768" cy="4685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7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1 adv</a:t>
            </a:r>
          </a:p>
        </p:txBody>
      </p:sp>
      <p:sp>
        <p:nvSpPr>
          <p:cNvPr id="136" name="Google Shape;111;p17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37" name="Google Shape;112;p17" descr="Google Shape;112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2575" y="571500"/>
            <a:ext cx="6096001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patially correlated star"/>
          <p:cNvSpPr txBox="1"/>
          <p:nvPr>
            <p:ph type="title"/>
          </p:nvPr>
        </p:nvSpPr>
        <p:spPr>
          <a:xfrm>
            <a:off x="145198" y="57408"/>
            <a:ext cx="7688701" cy="535201"/>
          </a:xfrm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Spatially correlated star</a:t>
            </a:r>
          </a:p>
        </p:txBody>
      </p:sp>
      <p:sp>
        <p:nvSpPr>
          <p:cNvPr id="247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8" name="star_scatter.png" descr="star_scat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048" y="1624451"/>
            <a:ext cx="4246922" cy="3185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star.png" descr="st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5487" y="1584521"/>
            <a:ext cx="4333075" cy="3249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0440" y="56779"/>
            <a:ext cx="7274358" cy="274571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o-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To-dos</a:t>
            </a:r>
          </a:p>
        </p:txBody>
      </p:sp>
      <p:sp>
        <p:nvSpPr>
          <p:cNvPr id="253" name="test independent temporal w.r.t geometric mean…"/>
          <p:cNvSpPr txBox="1"/>
          <p:nvPr>
            <p:ph type="body" idx="1"/>
          </p:nvPr>
        </p:nvSpPr>
        <p:spPr>
          <a:xfrm>
            <a:off x="425524" y="1940537"/>
            <a:ext cx="8292952" cy="3159698"/>
          </a:xfrm>
          <a:prstGeom prst="rect">
            <a:avLst/>
          </a:prstGeom>
        </p:spPr>
        <p:txBody>
          <a:bodyPr/>
          <a:lstStyle/>
          <a:p>
            <a:pPr marL="429768" indent="-292481" defTabSz="859536">
              <a:buSzPts val="1200"/>
              <a:defRPr sz="1222"/>
            </a:pPr>
            <a:r>
              <a:t>test independent temporal w.r.t geometric mean</a:t>
            </a:r>
          </a:p>
          <a:p>
            <a:pPr lvl="1" marL="871474" indent="-292481" defTabSz="859536">
              <a:buSzPts val="1200"/>
              <a:buChar char="●"/>
              <a:defRPr sz="1222"/>
            </a:pPr>
            <a:r>
              <a:t>fix selection s = 0.1</a:t>
            </a:r>
          </a:p>
          <a:p>
            <a:pPr lvl="1" marL="871474" indent="-292481" defTabSz="859536">
              <a:buSzPts val="1200"/>
              <a:buChar char="●"/>
              <a:defRPr sz="1222"/>
            </a:pPr>
            <a:r>
              <a:t>plot p-fix no variance and p-fix max variance</a:t>
            </a:r>
          </a:p>
          <a:p>
            <a:pPr lvl="1" marL="871474" indent="-292481" defTabSz="859536">
              <a:buSzPts val="1200"/>
              <a:buChar char="●"/>
              <a:defRPr sz="1222"/>
            </a:pPr>
            <a:r>
              <a:t>do this for all a lot of graph types (maybe do 20?) need to rewrite the code a bit</a:t>
            </a:r>
          </a:p>
          <a:p>
            <a:pPr marL="429768" indent="-292481" defTabSz="859536">
              <a:buSzPts val="1200"/>
              <a:defRPr sz="1222"/>
            </a:pPr>
            <a:r>
              <a:t>skewness</a:t>
            </a:r>
          </a:p>
          <a:p>
            <a:pPr lvl="1" marL="871474" indent="-292481" defTabSz="859536">
              <a:buSzPts val="1200"/>
              <a:buChar char="●"/>
              <a:defRPr sz="1222"/>
            </a:pPr>
            <a:r>
              <a:t>use discrete -1.0 to 1.0 distribution to engineer “skew” ie. third moment</a:t>
            </a:r>
          </a:p>
          <a:p>
            <a:pPr lvl="1" marL="871474" indent="-292481" defTabSz="859536">
              <a:buSzPts val="1200"/>
              <a:buChar char="●"/>
              <a:defRPr sz="1222"/>
            </a:pPr>
            <a:r>
              <a:t>some math to do</a:t>
            </a:r>
          </a:p>
          <a:p>
            <a:pPr lvl="1" marL="871474" indent="-292481" defTabSz="859536">
              <a:buSzPts val="1200"/>
              <a:buChar char="●"/>
              <a:defRPr sz="1222"/>
            </a:pPr>
            <a:r>
              <a:t>linear system in p, </a:t>
            </a:r>
          </a:p>
          <a:p>
            <a:pPr lvl="2" marL="1301241" indent="-292481" defTabSz="859536">
              <a:buSzPts val="1200"/>
              <a:buChar char="●"/>
              <a:defRPr sz="1222"/>
            </a:pPr>
            <a:r>
              <a:t>solve for mean=0, fixed var</a:t>
            </a:r>
          </a:p>
          <a:p>
            <a:pPr marL="429768" indent="-292481" defTabSz="859536">
              <a:buSzPts val="1200"/>
              <a:defRPr sz="1222"/>
            </a:pPr>
            <a:r>
              <a:t>Correlated temporal</a:t>
            </a:r>
          </a:p>
          <a:p>
            <a:pPr lvl="1" marL="871474" indent="-292481" defTabSz="859536">
              <a:buSzPts val="1200"/>
              <a:buChar char="●"/>
              <a:defRPr sz="1222"/>
            </a:pPr>
            <a:r>
              <a:t>at east b-d, some prob. p of inheriting, </a:t>
            </a:r>
          </a:p>
          <a:p>
            <a:pPr lvl="1" marL="871474" indent="-292481" defTabSz="859536">
              <a:buSzPts val="1200"/>
              <a:buChar char="●"/>
              <a:defRPr sz="1222"/>
            </a:pPr>
            <a:r>
              <a:t>some prob of mutating</a:t>
            </a:r>
          </a:p>
          <a:p>
            <a:pPr lvl="1" marL="871474" indent="-292481" defTabSz="859536">
              <a:buSzPts val="1200"/>
              <a:buChar char="●"/>
              <a:defRPr sz="1222"/>
            </a:pPr>
            <a:r>
              <a:t>search for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June 23 up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June 23 update</a:t>
            </a:r>
          </a:p>
        </p:txBody>
      </p:sp>
      <p:sp>
        <p:nvSpPr>
          <p:cNvPr id="256" name="basic graphs…"/>
          <p:cNvSpPr txBox="1"/>
          <p:nvPr>
            <p:ph type="body" sz="quarter" idx="1"/>
          </p:nvPr>
        </p:nvSpPr>
        <p:spPr>
          <a:xfrm>
            <a:off x="729450" y="2078875"/>
            <a:ext cx="3462838" cy="2261101"/>
          </a:xfrm>
          <a:prstGeom prst="rect">
            <a:avLst/>
          </a:prstGeom>
        </p:spPr>
        <p:txBody>
          <a:bodyPr/>
          <a:lstStyle/>
          <a:p>
            <a:pPr/>
            <a:r>
              <a:t>basic graphs</a:t>
            </a:r>
          </a:p>
          <a:p>
            <a:pPr/>
            <a:r>
              <a:t>y: p-fix at max variance</a:t>
            </a:r>
          </a:p>
          <a:p>
            <a:pPr/>
            <a:r>
              <a:t>x: p-fix at 0 variance</a:t>
            </a:r>
          </a:p>
        </p:txBody>
      </p:sp>
      <p:pic>
        <p:nvPicPr>
          <p:cNvPr id="257" name="param_graph_bettercolors.png" descr="param_graph_bettercolo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4569" y="1689705"/>
            <a:ext cx="4629791" cy="3472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allgraphs&amp;wheel.png" descr="allgraphs&amp;whe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283" y="-1"/>
            <a:ext cx="744046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or all graphs from YP and Anush, potentially need to repeat a bit more"/>
          <p:cNvSpPr txBox="1"/>
          <p:nvPr>
            <p:ph type="body" sz="quarter" idx="1"/>
          </p:nvPr>
        </p:nvSpPr>
        <p:spPr>
          <a:xfrm>
            <a:off x="275032" y="4744351"/>
            <a:ext cx="7688700" cy="420996"/>
          </a:xfrm>
          <a:prstGeom prst="rect">
            <a:avLst/>
          </a:prstGeom>
        </p:spPr>
        <p:txBody>
          <a:bodyPr/>
          <a:lstStyle/>
          <a:p>
            <a:pPr/>
            <a:r>
              <a:t>for all graphs from YP and Anush, potentially need to repeat a bit more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all_graphs_simplified.png" descr="all_graphs_simplifi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4574" y="-222573"/>
            <a:ext cx="6858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5527">
              <a:defRPr sz="2262"/>
            </a:pPr>
          </a:p>
        </p:txBody>
      </p:sp>
      <p:sp>
        <p:nvSpPr>
          <p:cNvPr id="264" name="Basically the same but fewer classes of graphs,…"/>
          <p:cNvSpPr txBox="1"/>
          <p:nvPr>
            <p:ph type="body" sz="quarter" idx="1"/>
          </p:nvPr>
        </p:nvSpPr>
        <p:spPr>
          <a:xfrm>
            <a:off x="386318" y="4480546"/>
            <a:ext cx="7688700" cy="674368"/>
          </a:xfrm>
          <a:prstGeom prst="rect">
            <a:avLst/>
          </a:prstGeom>
        </p:spPr>
        <p:txBody>
          <a:bodyPr/>
          <a:lstStyle/>
          <a:p>
            <a:pPr/>
            <a:r>
              <a:t>Basically the same but fewer classes of graphs, </a:t>
            </a:r>
          </a:p>
          <a:p>
            <a:pPr/>
            <a:r>
              <a:t>should reduce even further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k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Skew</a:t>
            </a:r>
          </a:p>
        </p:txBody>
      </p:sp>
      <p:sp>
        <p:nvSpPr>
          <p:cNvPr id="267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8" name="left skew.png" descr="left sk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82" y="2684700"/>
            <a:ext cx="3055829" cy="2291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no skew.png" descr="no sk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4821" y="2635160"/>
            <a:ext cx="3187934" cy="239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right skew.png" descr="right sk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7937" y="2608335"/>
            <a:ext cx="3187935" cy="2390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5527">
              <a:defRPr sz="2262"/>
            </a:pPr>
          </a:p>
        </p:txBody>
      </p:sp>
      <p:sp>
        <p:nvSpPr>
          <p:cNvPr id="273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5527">
              <a:defRPr sz="2262"/>
            </a:pPr>
          </a:p>
        </p:txBody>
      </p:sp>
      <p:sp>
        <p:nvSpPr>
          <p:cNvPr id="276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5527">
              <a:defRPr sz="2262"/>
            </a:pPr>
          </a:p>
        </p:txBody>
      </p:sp>
      <p:sp>
        <p:nvSpPr>
          <p:cNvPr id="279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17;p18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5/15 adversary</a:t>
            </a:r>
          </a:p>
        </p:txBody>
      </p:sp>
      <p:sp>
        <p:nvSpPr>
          <p:cNvPr id="140" name="Google Shape;118;p18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41" name="Google Shape;119;p18" descr="Google Shape;119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7174" y="1724724"/>
            <a:ext cx="4177376" cy="3133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24;p19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No adv</a:t>
            </a:r>
          </a:p>
        </p:txBody>
      </p:sp>
      <p:sp>
        <p:nvSpPr>
          <p:cNvPr id="144" name="Google Shape;125;p19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45" name="Google Shape;126;p19" descr="Google Shape;126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6025" y="687399"/>
            <a:ext cx="6096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31;p20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429768">
              <a:defRPr sz="1081"/>
            </a:lvl1pPr>
          </a:lstStyle>
          <a:p>
            <a:pPr/>
            <a:r>
              <a:t>No adv, rand init</a:t>
            </a:r>
          </a:p>
        </p:txBody>
      </p:sp>
      <p:sp>
        <p:nvSpPr>
          <p:cNvPr id="148" name="Google Shape;132;p20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49" name="Google Shape;133;p20" descr="Google Shape;133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6475" y="769900"/>
            <a:ext cx="5450476" cy="4087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38;p21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Corner initialization</a:t>
            </a:r>
          </a:p>
        </p:txBody>
      </p:sp>
      <p:sp>
        <p:nvSpPr>
          <p:cNvPr id="152" name="Google Shape;139;p21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53" name="Google Shape;140;p21" descr="Google Shape;140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9724" y="1220525"/>
            <a:ext cx="5066151" cy="379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45;p22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March 11</a:t>
            </a:r>
          </a:p>
        </p:txBody>
      </p:sp>
      <p:sp>
        <p:nvSpPr>
          <p:cNvPr id="156" name="Google Shape;146;p22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Todo: get x-y mutation</a:t>
            </a:r>
          </a:p>
          <a:p>
            <a:pPr>
              <a:buChar char="-"/>
            </a:pPr>
            <a:r>
              <a:t>New ideas to explore: 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Mutation in one chromosome (haplotype stuff)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Horizontal gene transfer in bacteria w 2 strains trying to spread</a:t>
            </a:r>
          </a:p>
          <a:p>
            <a:pPr>
              <a:buChar char="-"/>
            </a:pPr>
            <a:r>
              <a:t>2 mutations -&gt; triallelic SNPs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1;p23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pPr/>
            <a:r>
              <a:t>Todos</a:t>
            </a:r>
          </a:p>
        </p:txBody>
      </p:sp>
      <p:sp>
        <p:nvSpPr>
          <p:cNvPr id="159" name="Google Shape;152;p23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>
            <a:lvl1pPr>
              <a:buChar char="-"/>
            </a:lvl1pPr>
          </a:lstStyle>
          <a:p>
            <a:pPr/>
            <a:r>
              <a:t>Map -1 to 1 run 1 sim fitness landscape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1A9988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